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4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77" r:id="rId14"/>
    <p:sldId id="278" r:id="rId15"/>
    <p:sldId id="268" r:id="rId16"/>
    <p:sldId id="269" r:id="rId17"/>
    <p:sldId id="270" r:id="rId18"/>
    <p:sldId id="276" r:id="rId19"/>
    <p:sldId id="271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2" autoAdjust="0"/>
    <p:restoredTop sz="76703" autoAdjust="0"/>
  </p:normalViewPr>
  <p:slideViewPr>
    <p:cSldViewPr>
      <p:cViewPr>
        <p:scale>
          <a:sx n="66" d="100"/>
          <a:sy n="66" d="100"/>
        </p:scale>
        <p:origin x="-1410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AD6A1-3D54-489E-8612-F6AD4B88CE57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E1FA6-7943-474B-9DDB-4006A6BD1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8_%D0%B0%D0%BF%D1%80%D0%B5%D0%BB%D1%8F" TargetMode="External"/><Relationship Id="rId13" Type="http://schemas.openxmlformats.org/officeDocument/2006/relationships/hyperlink" Target="http://ru.wikipedia.org/wiki/%D0%A7%D0%B5%D1%80%D0%BD%D0%BE%D0%BC%D0%BE%D1%80%D1%81%D0%BA%D0%B8%D0%B9_%D1%84%D0%BB%D0%BE%D1%82_%D0%B2%D0%BE_%D0%B2%D1%80%D0%B5%D0%BC%D1%8F_%D0%92%D0%B5%D0%BB%D0%B8%D0%BA%D0%BE%D0%B9_%D0%9E%D1%82%D0%B5%D1%87%D0%B5%D1%81%D1%82%D0%B2%D0%B5%D0%BD%D0%BD%D0%BE%D0%B9_%D0%B2%D0%BE%D0%B9%D0%BD%D1%8B" TargetMode="External"/><Relationship Id="rId3" Type="http://schemas.openxmlformats.org/officeDocument/2006/relationships/hyperlink" Target="http://ru.wikipedia.org/wiki/%D0%9E%D0%BF%D0%B5%D1%80%D0%B0%D1%86%D0%B8%D1%8F_(%D0%B2%D0%BE%D0%B5%D0%BD%D0%BD%D0%BE%D0%B5_%D0%B4%D0%B5%D0%BB%D0%BE)" TargetMode="External"/><Relationship Id="rId7" Type="http://schemas.openxmlformats.org/officeDocument/2006/relationships/hyperlink" Target="http://ru.wikipedia.org/wiki/%D0%92%D0%B5%D0%BB%D0%B8%D0%BA%D0%B0%D1%8F_%D0%9E%D1%82%D0%B5%D1%87%D0%B5%D1%81%D1%82%D0%B2%D0%B5%D0%BD%D0%BD%D0%B0%D1%8F_%D0%B2%D0%BE%D0%B9%D0%BD%D0%B0" TargetMode="External"/><Relationship Id="rId12" Type="http://schemas.openxmlformats.org/officeDocument/2006/relationships/hyperlink" Target="http://ru.wikipedia.org/wiki/%D0%9E%D1%82%D0%B4%D0%B5%D0%BB%D1%8C%D0%BD%D0%B0%D1%8F_%D0%9F%D1%80%D0%B8%D0%BC%D0%BE%D1%80%D1%81%D0%BA%D0%B0%D1%8F_%D0%B0%D1%80%D0%BC%D0%B8%D1%8F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2%D0%B5%D1%80%D0%BC%D0%B0%D1%85%D1%82" TargetMode="External"/><Relationship Id="rId11" Type="http://schemas.openxmlformats.org/officeDocument/2006/relationships/hyperlink" Target="http://ru.wikipedia.org/wiki/4-%D0%B9_%D0%A3%D0%BA%D1%80%D0%B0%D0%B8%D0%BD%D1%81%D0%BA%D0%B8%D0%B9_%D1%84%D1%80%D0%BE%D0%BD%D1%82" TargetMode="External"/><Relationship Id="rId5" Type="http://schemas.openxmlformats.org/officeDocument/2006/relationships/hyperlink" Target="http://ru.wikipedia.org/wiki/%D0%9A%D1%80%D1%8B%D0%BC" TargetMode="External"/><Relationship Id="rId10" Type="http://schemas.openxmlformats.org/officeDocument/2006/relationships/hyperlink" Target="http://ru.wikipedia.org/wiki/1944_%D0%B3%D0%BE%D0%B4" TargetMode="External"/><Relationship Id="rId4" Type="http://schemas.openxmlformats.org/officeDocument/2006/relationships/hyperlink" Target="http://ru.wikipedia.org/wiki/%D0%A0%D0%9A%D0%9A%D0%90" TargetMode="External"/><Relationship Id="rId9" Type="http://schemas.openxmlformats.org/officeDocument/2006/relationships/hyperlink" Target="http://ru.wikipedia.org/wiki/12_%D0%BC%D0%B0%D1%8F" TargetMode="External"/><Relationship Id="rId14" Type="http://schemas.openxmlformats.org/officeDocument/2006/relationships/hyperlink" Target="http://ru.wikipedia.org/wiki/%D0%90%D0%B7%D0%BE%D0%B2%D1%81%D0%BA%D0%B0%D1%8F_%D0%B2%D0%BE%D0%B5%D0%BD%D0%BD%D0%B0%D1%8F_%D1%84%D0%BB%D0%BE%D1%82%D0%B8%D0%BB%D0%B8%D1%8F" TargetMode="External"/></Relationships>
</file>

<file path=ppt/notesSlides/_rels/notes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B%D0%B8%D0%B2%D0%B0%D0%B4%D0%B8%D0%B9%D1%81%D0%BA%D0%B8%D0%B9_%D0%B4%D0%B2%D0%BE%D1%80%D0%B5%D1%86" TargetMode="External"/><Relationship Id="rId3" Type="http://schemas.openxmlformats.org/officeDocument/2006/relationships/hyperlink" Target="http://ru.wikipedia.org/wiki/%D0%90%D0%BD%D1%82%D0%B8%D0%B3%D0%B8%D1%82%D0%BB%D0%B5%D1%80%D0%BE%D0%B2%D1%81%D0%BA%D0%B0%D1%8F_%D0%BA%D0%BE%D0%B0%D0%BB%D0%B8%D1%86%D0%B8%D1%8F" TargetMode="External"/><Relationship Id="rId7" Type="http://schemas.openxmlformats.org/officeDocument/2006/relationships/hyperlink" Target="http://ru.wikipedia.org/wiki/%D0%92%D1%82%D0%BE%D1%80%D0%B0%D1%8F_%D0%BC%D0%B8%D1%80%D0%BE%D0%B2%D0%B0%D1%8F_%D0%B2%D0%BE%D0%B9%D0%BD%D0%B0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2%D0%B5%D0%BB%D0%B8%D0%BA%D0%BE%D0%B1%D1%80%D0%B8%D1%82%D0%B0%D0%BD%D0%B8%D1%8F" TargetMode="External"/><Relationship Id="rId5" Type="http://schemas.openxmlformats.org/officeDocument/2006/relationships/hyperlink" Target="http://ru.wikipedia.org/wiki/%D0%A1%D0%A8%D0%90" TargetMode="External"/><Relationship Id="rId10" Type="http://schemas.openxmlformats.org/officeDocument/2006/relationships/hyperlink" Target="http://ru.wikipedia.org/wiki/%D0%9A%D1%80%D1%8B%D0%BC" TargetMode="External"/><Relationship Id="rId4" Type="http://schemas.openxmlformats.org/officeDocument/2006/relationships/hyperlink" Target="http://ru.wikipedia.org/wiki/%D0%A1%D0%A1%D0%A1%D0%A0" TargetMode="External"/><Relationship Id="rId9" Type="http://schemas.openxmlformats.org/officeDocument/2006/relationships/hyperlink" Target="http://ru.wikipedia.org/wiki/%D0%AF%D0%BB%D1%82%D0%B0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«В Крыму буквально всё пронизано нашей общей историей и гордостью. Здесь древний Херсонес, где принял крещение святой князь Владимир. Его духовный подвиг – обращение к православию – предопределил общую культурную, ценностную, </a:t>
            </a:r>
            <a:r>
              <a:rPr lang="ru-RU" dirty="0" err="1" smtClean="0"/>
              <a:t>цивилизационную</a:t>
            </a:r>
            <a:r>
              <a:rPr lang="ru-RU" dirty="0" smtClean="0"/>
              <a:t> основу, которая объединяет народы России, Украины и Белоруссии». В.В.Путин март 2014 год.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E1FA6-7943-474B-9DDB-4006A6BD18A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Крымская операция 1944 года</a:t>
            </a:r>
            <a:r>
              <a:rPr lang="ru-RU" dirty="0" smtClean="0"/>
              <a:t> </a:t>
            </a:r>
            <a:r>
              <a:rPr lang="ru-RU" dirty="0" smtClean="0">
                <a:solidFill>
                  <a:schemeClr val="bg1"/>
                </a:solidFill>
              </a:rPr>
              <a:t>— </a:t>
            </a:r>
            <a:r>
              <a:rPr lang="ru-RU" dirty="0" smtClean="0">
                <a:solidFill>
                  <a:schemeClr val="bg1"/>
                </a:solidFill>
                <a:hlinkClick r:id="rId3" tooltip="Операция (военное дело)"/>
              </a:rPr>
              <a:t>наступательная операция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  <a:hlinkClick r:id="rId4" tooltip="РККА"/>
              </a:rPr>
              <a:t>советских войск</a:t>
            </a:r>
            <a:r>
              <a:rPr lang="ru-RU" dirty="0" smtClean="0">
                <a:solidFill>
                  <a:schemeClr val="bg1"/>
                </a:solidFill>
              </a:rPr>
              <a:t> с целью освобождения </a:t>
            </a:r>
            <a:r>
              <a:rPr lang="ru-RU" dirty="0" smtClean="0">
                <a:solidFill>
                  <a:schemeClr val="bg1"/>
                </a:solidFill>
                <a:hlinkClick r:id="rId5" tooltip="Крым"/>
              </a:rPr>
              <a:t>Крыма</a:t>
            </a:r>
            <a:r>
              <a:rPr lang="ru-RU" dirty="0" smtClean="0">
                <a:solidFill>
                  <a:schemeClr val="bg1"/>
                </a:solidFill>
              </a:rPr>
              <a:t> от </a:t>
            </a:r>
            <a:r>
              <a:rPr lang="ru-RU" dirty="0" smtClean="0">
                <a:solidFill>
                  <a:schemeClr val="bg1"/>
                </a:solidFill>
                <a:hlinkClick r:id="rId6" tooltip="Вермахт"/>
              </a:rPr>
              <a:t>немецких войск</a:t>
            </a:r>
            <a:r>
              <a:rPr lang="ru-RU" dirty="0" smtClean="0">
                <a:solidFill>
                  <a:schemeClr val="bg1"/>
                </a:solidFill>
              </a:rPr>
              <a:t> во время </a:t>
            </a:r>
            <a:r>
              <a:rPr lang="ru-RU" dirty="0" smtClean="0">
                <a:solidFill>
                  <a:schemeClr val="bg1"/>
                </a:solidFill>
                <a:hlinkClick r:id="rId7" tooltip="Великая Отечественная война"/>
              </a:rPr>
              <a:t>Великой Отечественной войны</a:t>
            </a:r>
            <a:r>
              <a:rPr lang="ru-RU" dirty="0" smtClean="0">
                <a:solidFill>
                  <a:schemeClr val="bg1"/>
                </a:solidFill>
              </a:rPr>
              <a:t>. Проводилась с </a:t>
            </a:r>
            <a:r>
              <a:rPr lang="ru-RU" dirty="0" smtClean="0">
                <a:solidFill>
                  <a:schemeClr val="bg1"/>
                </a:solidFill>
                <a:hlinkClick r:id="rId8" tooltip="8 апреля"/>
              </a:rPr>
              <a:t>8 апреля</a:t>
            </a:r>
            <a:r>
              <a:rPr lang="ru-RU" dirty="0" smtClean="0">
                <a:solidFill>
                  <a:schemeClr val="bg1"/>
                </a:solidFill>
              </a:rPr>
              <a:t> по </a:t>
            </a:r>
            <a:r>
              <a:rPr lang="ru-RU" dirty="0" smtClean="0">
                <a:solidFill>
                  <a:schemeClr val="bg1"/>
                </a:solidFill>
                <a:hlinkClick r:id="rId9" tooltip="12 мая"/>
              </a:rPr>
              <a:t>12 мая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  <a:hlinkClick r:id="rId10" tooltip="1944 год"/>
              </a:rPr>
              <a:t>1944 года</a:t>
            </a:r>
            <a:r>
              <a:rPr lang="ru-RU" dirty="0" smtClean="0">
                <a:solidFill>
                  <a:schemeClr val="bg1"/>
                </a:solidFill>
              </a:rPr>
              <a:t> силами </a:t>
            </a:r>
            <a:r>
              <a:rPr lang="ru-RU" dirty="0" smtClean="0">
                <a:solidFill>
                  <a:schemeClr val="bg1"/>
                </a:solidFill>
                <a:hlinkClick r:id="rId11" tooltip="4-й Украинский фронт"/>
              </a:rPr>
              <a:t>4-го Украинского фронта</a:t>
            </a:r>
            <a:r>
              <a:rPr lang="ru-RU" dirty="0" smtClean="0">
                <a:solidFill>
                  <a:schemeClr val="bg1"/>
                </a:solidFill>
              </a:rPr>
              <a:t> и </a:t>
            </a:r>
            <a:r>
              <a:rPr lang="ru-RU" dirty="0" smtClean="0">
                <a:solidFill>
                  <a:schemeClr val="bg1"/>
                </a:solidFill>
                <a:hlinkClick r:id="rId12" tooltip="Отдельная Приморская армия"/>
              </a:rPr>
              <a:t>Отдельной Приморской армии</a:t>
            </a:r>
            <a:r>
              <a:rPr lang="ru-RU" dirty="0" smtClean="0">
                <a:solidFill>
                  <a:schemeClr val="bg1"/>
                </a:solidFill>
              </a:rPr>
              <a:t> во взаимодействии с </a:t>
            </a:r>
            <a:r>
              <a:rPr lang="ru-RU" dirty="0" smtClean="0">
                <a:solidFill>
                  <a:schemeClr val="bg1"/>
                </a:solidFill>
                <a:hlinkClick r:id="rId13" tooltip="Черноморский флот во время Великой Отечественной войны"/>
              </a:rPr>
              <a:t>Черноморским флотом</a:t>
            </a:r>
            <a:r>
              <a:rPr lang="ru-RU" dirty="0" smtClean="0">
                <a:solidFill>
                  <a:schemeClr val="bg1"/>
                </a:solidFill>
              </a:rPr>
              <a:t> и </a:t>
            </a:r>
            <a:r>
              <a:rPr lang="ru-RU" dirty="0" smtClean="0">
                <a:solidFill>
                  <a:schemeClr val="bg1"/>
                </a:solidFill>
                <a:hlinkClick r:id="rId14" tooltip="Азовская военная флотилия"/>
              </a:rPr>
              <a:t>Азовской военной флотилией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E1FA6-7943-474B-9DDB-4006A6BD18A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Крыму в 1945 году прошла Ялтинская конференция. вторая по счёту встреча лидеров стран </a:t>
            </a:r>
            <a:r>
              <a:rPr lang="ru-RU" dirty="0" smtClean="0">
                <a:hlinkClick r:id="rId3" tooltip="Антигитлеровская коалиция"/>
              </a:rPr>
              <a:t>антигитлеровской коалиции</a:t>
            </a:r>
            <a:r>
              <a:rPr lang="ru-RU" dirty="0" smtClean="0"/>
              <a:t> — </a:t>
            </a:r>
            <a:r>
              <a:rPr lang="ru-RU" dirty="0" smtClean="0">
                <a:hlinkClick r:id="rId4" tooltip="СССР"/>
              </a:rPr>
              <a:t>СССР</a:t>
            </a:r>
            <a:r>
              <a:rPr lang="ru-RU" dirty="0" smtClean="0"/>
              <a:t>, </a:t>
            </a:r>
            <a:r>
              <a:rPr lang="ru-RU" dirty="0" smtClean="0">
                <a:hlinkClick r:id="rId5" tooltip="США"/>
              </a:rPr>
              <a:t>США</a:t>
            </a:r>
            <a:r>
              <a:rPr lang="ru-RU" dirty="0" smtClean="0"/>
              <a:t> и </a:t>
            </a:r>
            <a:r>
              <a:rPr lang="ru-RU" dirty="0" smtClean="0">
                <a:hlinkClick r:id="rId6" tooltip="Великобритания"/>
              </a:rPr>
              <a:t>Великобритании</a:t>
            </a:r>
            <a:r>
              <a:rPr lang="ru-RU" dirty="0" smtClean="0"/>
              <a:t> — во время Второй мировой войны, посвящённая установлению </a:t>
            </a:r>
            <a:r>
              <a:rPr lang="ru-RU" dirty="0" smtClean="0">
                <a:hlinkClick r:id="rId7" tooltip="Вторая мировая война"/>
              </a:rPr>
              <a:t>послевоенного</a:t>
            </a:r>
            <a:r>
              <a:rPr lang="ru-RU" dirty="0" smtClean="0"/>
              <a:t> мирового порядка. Конференция проходила в </a:t>
            </a:r>
            <a:r>
              <a:rPr lang="ru-RU" dirty="0" err="1" smtClean="0">
                <a:hlinkClick r:id="rId8" tooltip="Ливадийский дворец"/>
              </a:rPr>
              <a:t>Ливадийском</a:t>
            </a:r>
            <a:r>
              <a:rPr lang="ru-RU" dirty="0" smtClean="0">
                <a:hlinkClick r:id="rId8" tooltip="Ливадийский дворец"/>
              </a:rPr>
              <a:t> (Белом) дворце</a:t>
            </a:r>
            <a:r>
              <a:rPr lang="ru-RU" dirty="0" smtClean="0"/>
              <a:t> в </a:t>
            </a:r>
            <a:r>
              <a:rPr lang="ru-RU" dirty="0" smtClean="0">
                <a:hlinkClick r:id="rId9" tooltip="Ялта"/>
              </a:rPr>
              <a:t>Ялте</a:t>
            </a:r>
            <a:r>
              <a:rPr lang="ru-RU" dirty="0" smtClean="0"/>
              <a:t>, в </a:t>
            </a:r>
            <a:r>
              <a:rPr lang="ru-RU" dirty="0" smtClean="0">
                <a:hlinkClick r:id="rId10" tooltip="Крым"/>
              </a:rPr>
              <a:t>Крыму</a:t>
            </a:r>
            <a:r>
              <a:rPr lang="ru-RU" dirty="0" smtClean="0"/>
              <a:t> и стала последней конференцией лидеров антигитлеровской коалиции «большой тройки» в </a:t>
            </a:r>
            <a:r>
              <a:rPr lang="ru-RU" dirty="0" err="1" smtClean="0"/>
              <a:t>доядерную</a:t>
            </a:r>
            <a:r>
              <a:rPr lang="ru-RU" dirty="0" smtClean="0"/>
              <a:t> эпоху.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E1FA6-7943-474B-9DDB-4006A6BD18A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«Крым – это и уникальный сплав культур и традиций разных народов. И этим он так похож на большую Россию, где в течение веков не исчез, не растворился ни один этнос. Русские и украинцы, крымские татары и представители других народов жили и трудились рядом на крымской земле, сохраняя свою самобытность, традиции, язык и веру». В.В.Путин март 2014 год.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E1FA6-7943-474B-9DDB-4006A6BD18A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А.С. Пушкин, А.П. Чехов, А.Ахматова, А.Грин, М.Цветаева, Иван Бунин, В.Брюсов, О.Мандельштам, Н.Островский.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E1FA6-7943-474B-9DDB-4006A6BD18A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«После революции большевики по разным соображениям, пусть Бог им будет судья, включили в состав Украинской союзной республики значительные территории исторического юга России. Это было сделано без учёта национального состава жителей, и сегодня это современный юго-восток Украины. А в 1954 году последовало решение о передаче в её состав и Крымской области, заодно передали и Севастополь, хотя он был тогда союзного подчинения. Инициатором был лично глава Коммунистической партии Советского Союза Хрущёв. Что им двигало – стремление заручиться поддержкой украинской номенклатуры или загладить свою вину за организацию массовых репрессий на Украине в 30-е годы – пусть с этим разбираются историки». В.В. Путин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E1FA6-7943-474B-9DDB-4006A6BD18A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Беловежские соглашения. Распад Великой страны. СССР перестал существовать. "То, что казалось невероятным, к сожалению, стало реальностью. СССР распался. События развивались столь стремительно, что мало кто из граждан понимал весь драматизм происходивших тогда событий и их последствий. Многие люди и в России, и на Украине, да и в других республиках надеялись, что возникшее тогда Содружество Независимых Государств станет новой формой общей государственности. Ведь им обещали и общую валюту, и единое экономическое пространство, и общие вооружённые силы, но всё это осталось только обещаниями, а большой страны не стало. И когда Крым вдруг оказался уже в другом государстве, вот тогда уже Россия почувствовала, что её даже не просто обокрали, а ограбили». «Миллионы русских легли спать в одной стране, а проснулись за границей, в одночасье оказались национальными меньшинствами в бывших союзных республиках, а русский народ стал одним из самых больших, если не сказать, самым большим разделённым народом в мире». В.В.Путин март 2014 год.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E1FA6-7943-474B-9DDB-4006A6BD18A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События осени 2013- зимы 2014, приход к власти националистов привели к протестным движениям в Крыму.  Народ Крыма сделал свой выбор и вернулся домой в Россию!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E1FA6-7943-474B-9DDB-4006A6BD18A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«…95 процентов граждан считают, что Россия должна защищать интересы русских и представителей других национальностей, проживающих в Крыму. 95 процентов. А более 83 процентов полагают, что Россия должна это делать, даже если такая позиция осложнит наши отношения с некоторыми государствами. 86 процентов граждан нашей страны убеждены, что Крым до сих пор является российской территорией, российской землей. А почти, – вот очень важная цифра, она абсолютно </a:t>
            </a:r>
            <a:r>
              <a:rPr lang="ru-RU" dirty="0" err="1" smtClean="0"/>
              <a:t>коррелируется</a:t>
            </a:r>
            <a:r>
              <a:rPr lang="ru-RU" dirty="0" smtClean="0"/>
              <a:t> с тем, что было в Крыму на референдуме, – почти 92 процента выступают за присоединение Крыма к России». В В.Путин март 2014 год.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E1FA6-7943-474B-9DDB-4006A6BD18A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«Крым – это наше общее достояние и важнейший фактор стабильности в регионе. И эта стратегическая территория должна находиться под сильным, устойчивым суверенитетом, который по факту может быть только российским». В.В.Путин март 2014 год.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E1FA6-7943-474B-9DDB-4006A6BD18A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Апрель 1783 год Екатерина </a:t>
            </a:r>
            <a:r>
              <a:rPr lang="en-US" dirty="0" smtClean="0"/>
              <a:t>II </a:t>
            </a:r>
            <a:r>
              <a:rPr lang="ru-RU" dirty="0" smtClean="0"/>
              <a:t>подписала Манифест о вхождении Крыма в состав России. «В Крыму – могилы русских солдат, мужеством которых Крым в 1783 году был взят под Российскую державу. Крым – это Севастополь, город-легенда, город великой судьбы, город-крепость и Родина русского черноморского военного флота. Крым – это Балаклава и Керчь, Малахов курган и Сапун-гора. Каждое из этих мест свято для нас, это символы русской воинской славы и невиданной доблести». В.В. Путин март 2014 год.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E1FA6-7943-474B-9DDB-4006A6BD18A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 1917 года на территории Крыма существовала Таврическая губерния Российской империи.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E1FA6-7943-474B-9DDB-4006A6BD18A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Крымская война была проиграна, но поражение не сломило Россию, Россия восхищалась мужеством героев обороны Севастополя. Герои  обороны Севастополя В.Корнилов, П.Нахимов, Э. </a:t>
            </a:r>
            <a:r>
              <a:rPr lang="ru-RU" dirty="0" err="1" smtClean="0"/>
              <a:t>Тотлебен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E1FA6-7943-474B-9DDB-4006A6BD18A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Герои крымской войны. Матрос Кошка участвовал в 18-ти вылазках, кроме того, ходил в стан неприятеля в одиночку. Отличался смелыми, инициативными действиями, храбростью и находчивостью в бою, особенно в разведке и при захвате пленных. Во время одной из вылазок, вооружённый одним только ножом, взял в плен троих французских солдат, во время другой под огнем врага вырыл около самой неприятельской траншеи кощунственно закопанное по пояс в землю тело погибшего русского сапёра и унес его на 3-й бастион. В тело сапёра при этом попало 5 пуль.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E1FA6-7943-474B-9DDB-4006A6BD18A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Царская семья Романовых любила отдыхать в Крыму. Для царской семьи в Крыму известные архитекторы строили дворцы. Одним из лучших дворцов признан </a:t>
            </a:r>
            <a:r>
              <a:rPr lang="ru-RU" dirty="0" err="1" smtClean="0"/>
              <a:t>Ливадийский</a:t>
            </a:r>
            <a:r>
              <a:rPr lang="ru-RU" dirty="0" smtClean="0"/>
              <a:t> дворец. Крым по праву считается летней резиденцией царской семьи.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E1FA6-7943-474B-9DDB-4006A6BD18A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Гражданскую войну Крым стал последним оплотом белого движения во главе с бароном Врангелем, но Красная армия под командованием М. Фрунзе заставила белых отступить и уйти из России.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E1FA6-7943-474B-9DDB-4006A6BD18A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Еще одной героической страницей в истории Крыма является Великая Отечественная война. Оборона Крыма показала мужество и героизм советских людей.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E1FA6-7943-474B-9DDB-4006A6BD18A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rtl="0"/>
            <a:r>
              <a:rPr lang="ru-RU" dirty="0" smtClean="0"/>
              <a:t>После сдачи Крыма, оставшиеся моряки и мирное население ушли в катакомбы. Часть войск (остатки 83-й бригады морской пехоты, 95-го погранотряда, Ярославского авиационного училища, Воронежской школы радиоспециалистов и других частей — всего свыше 10 тысяч человек), прикрывавшая отход и переправу главных сил, оказалась отрезанной и заняла оборону в </a:t>
            </a:r>
            <a:r>
              <a:rPr lang="ru-RU" dirty="0" err="1" smtClean="0"/>
              <a:t>Аджимушкайских</a:t>
            </a:r>
            <a:r>
              <a:rPr lang="ru-RU" dirty="0" smtClean="0"/>
              <a:t> каменоломнях. Там же укрылась часть местного населения.</a:t>
            </a:r>
          </a:p>
          <a:p>
            <a:pPr rtl="0"/>
            <a:r>
              <a:rPr lang="ru-RU" dirty="0" smtClean="0"/>
              <a:t>В Центральных каменоломнях оборону возглавили полковник П. М. Ягунов, старший батальонный комиссар И. П. </a:t>
            </a:r>
            <a:r>
              <a:rPr lang="ru-RU" dirty="0" err="1" smtClean="0"/>
              <a:t>Парахин</a:t>
            </a:r>
            <a:r>
              <a:rPr lang="ru-RU" dirty="0" smtClean="0"/>
              <a:t> и подполковник Г. М. </a:t>
            </a:r>
            <a:r>
              <a:rPr lang="ru-RU" dirty="0" err="1" smtClean="0"/>
              <a:t>Бурмин</a:t>
            </a:r>
            <a:r>
              <a:rPr lang="ru-RU" dirty="0" smtClean="0"/>
              <a:t>, в Малых — подполковник А. С. Ермаков, старший лейтенант М. Г. </a:t>
            </a:r>
            <a:r>
              <a:rPr lang="ru-RU" dirty="0" err="1" smtClean="0"/>
              <a:t>Поважный</a:t>
            </a:r>
            <a:r>
              <a:rPr lang="ru-RU" dirty="0" smtClean="0"/>
              <a:t>, батальонный комиссар М. Н. </a:t>
            </a:r>
            <a:r>
              <a:rPr lang="ru-RU" dirty="0" err="1" smtClean="0"/>
              <a:t>Карпекин</a:t>
            </a:r>
            <a:r>
              <a:rPr lang="ru-RU" dirty="0" smtClean="0"/>
              <a:t>. Гитлеровцы окружили каменоломни рядами проволочных заграждений, взрывали и заваливали входы, нагнетали в подземные штольни дым, устраивали обвалы. Предположения о применении немецкими войсками против скрывавшихся в каменоломнях химического оружия до сих пор не подтвердились, обвинений в таком применении </a:t>
            </a:r>
            <a:r>
              <a:rPr lang="ru-RU" dirty="0" err="1" smtClean="0"/>
              <a:t>советсткая</a:t>
            </a:r>
            <a:r>
              <a:rPr lang="ru-RU" dirty="0" smtClean="0"/>
              <a:t> сторона не выдвигала на официальном уровне никогда. Несмотря на острую нехватку воды, продовольствия, медикаментов, боеприпасов, осаждённые совершали дерзкие вылазки, наносили врагу удары, уничтожали его посты и танки.</a:t>
            </a:r>
          </a:p>
          <a:p>
            <a:pPr rtl="0"/>
            <a:r>
              <a:rPr lang="ru-RU" dirty="0" smtClean="0"/>
              <a:t>В боях, а также от ран, обвалов, удушья и голода погибли тысячи советских бойцов и мирных граждан.</a:t>
            </a:r>
          </a:p>
          <a:p>
            <a:pPr rtl="0"/>
            <a:r>
              <a:rPr lang="ru-RU" dirty="0" smtClean="0"/>
              <a:t>Часть войск (остатки 83-й бригады морской пехоты, 95-го погранотряда, Ярославского авиационного училища, Воронежской школы радиоспециалистов и других частей — всего свыше 10 тысяч человек), прикрывавшая отход и переправу главных сил, оказалась отрезанной и заняла оборону в </a:t>
            </a:r>
            <a:r>
              <a:rPr lang="ru-RU" dirty="0" err="1" smtClean="0"/>
              <a:t>Аджимушкайских</a:t>
            </a:r>
            <a:r>
              <a:rPr lang="ru-RU" dirty="0" smtClean="0"/>
              <a:t> каменоломнях. Там же укрылась часть местного населения.</a:t>
            </a:r>
          </a:p>
          <a:p>
            <a:pPr rtl="0"/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E1FA6-7943-474B-9DDB-4006A6BD18A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39.jpeg"/><Relationship Id="rId18" Type="http://schemas.openxmlformats.org/officeDocument/2006/relationships/hyperlink" Target="http://images.yandex.ru/yandsearch?text=%D0%BE.%D0%BC%D0%B0%D0%BD%D0%B4%D0%B5%D0%BB%D1%8C%D1%88%D1%82%D0%B0%D0%BC%20%D1%84%D0%BE%D1%82%D0%BE&amp;img_url=http://imwerden.de/bilde/mandelshtam.jpg&amp;pos=0&amp;uinfo=ww-1420-wh-708-fw-1195-fh-502-pd-1&amp;rpt=simage" TargetMode="External"/><Relationship Id="rId3" Type="http://schemas.openxmlformats.org/officeDocument/2006/relationships/image" Target="../media/image33.jpeg"/><Relationship Id="rId7" Type="http://schemas.openxmlformats.org/officeDocument/2006/relationships/hyperlink" Target="http://images.yandex.ru/yandsearch?text=%D0%90%D1%85%D0%BC%D0%B0%D1%82%D0%BE%D0%B2%D0%B0%20%D0%B2%20%D0%9A%D1%80%D1%8B%D0%BC%D1%83&amp;img_url=http://www.ouc.ru/img/autors/ahmatova.jpg&amp;pos=4&amp;rpt=simage&amp;lr=37&amp;noreask=1&amp;source=wiz" TargetMode="External"/><Relationship Id="rId12" Type="http://schemas.openxmlformats.org/officeDocument/2006/relationships/hyperlink" Target="http://images.yandex.ru/yandsearch?text=%D0%9D.%20%D0%9E%D1%81%D1%82%D1%80%D0%BE%D0%B2%D1%81%D0%BA%D0%B8%D0%B9%20%D1%84%D0%BE%D1%82%D0%BE%20&amp;pos=3&amp;uinfo=ww-1420-wh-708-fw-1195-fh-502-pd-1&amp;rpt=simage&amp;img_url=http://upload.wikimedia.org/wikipedia/commons/thumb/f/fb/N_Ostrovskiy.jpg/200px-N_Ostrovskiy.jpg" TargetMode="External"/><Relationship Id="rId17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6" Type="http://schemas.openxmlformats.org/officeDocument/2006/relationships/hyperlink" Target="http://images.yandex.ru/yandsearch?text=%D0%B2.%D0%B1%D1%80%D1%8E%D1%81%D0%BE%D0%B2%20%D0%B1%D0%B8%D0%BE%D0%B3%D1%80%D0%B0%D1%84%D0%B8%D1%8F&amp;img_url=http://img1.liveinternet.ru/images/attach/c/2/70/876/70876187_bryusov1.jpg&amp;pos=12&amp;uinfo=ww-1420-wh-708-fw-1195-fh-502-pd-1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38.jpeg"/><Relationship Id="rId5" Type="http://schemas.openxmlformats.org/officeDocument/2006/relationships/hyperlink" Target="http://images.yandex.ru/yandsearch?source=wiz&amp;uinfo=ww-1420-wh-708-fw-1195-fh-502-pd-1&amp;p=1&amp;text=%D0%92%D0%BE%D0%BB%D0%BE%D1%88%D0%B8%D0%BD%20%D0%B2%20%D0%9A%D1%80%D1%8B%D0%BC%D1%83%20%D0%BF%D0%BE%D1%80%D1%82%D1%80%D0%B5%D1%82&amp;noreask=1&amp;pos=46&amp;rpt=simage&amp;lr=37&amp;img_url=http://www.libex.ru/dimg/17759.jpg" TargetMode="External"/><Relationship Id="rId15" Type="http://schemas.openxmlformats.org/officeDocument/2006/relationships/image" Target="../media/image40.jpeg"/><Relationship Id="rId10" Type="http://schemas.openxmlformats.org/officeDocument/2006/relationships/hyperlink" Target="http://images.yandex.ru/yandsearch?text=%D0%A6%D0%B2%D0%B5%D1%82%D0%B0%D0%B5%D0%B2%D0%B0%20%D0%B2%20%D0%9A%D1%80%D1%8B%D0%BC%D1%83&amp;img_url=http://gdb.rferl.org/01C5DDC1-2FD9-4BC9-BF07-2C5E0510E94F_w640_r1_s_cx0_cy22_cw0.jpg&amp;pos=9&amp;uinfo=ww-1420-wh-708-fw-1195-fh-502-pd-1&amp;rpt=simage" TargetMode="External"/><Relationship Id="rId19" Type="http://schemas.openxmlformats.org/officeDocument/2006/relationships/image" Target="../media/image42.jpeg"/><Relationship Id="rId4" Type="http://schemas.openxmlformats.org/officeDocument/2006/relationships/image" Target="../media/image34.jpeg"/><Relationship Id="rId9" Type="http://schemas.openxmlformats.org/officeDocument/2006/relationships/image" Target="../media/image37.jpeg"/><Relationship Id="rId14" Type="http://schemas.openxmlformats.org/officeDocument/2006/relationships/hyperlink" Target="http://images.yandex.ru/yandsearch?text=%D0%B8%D0%B2%D0%B0%D0%BD%20%D0%B1%D1%83%D0%BD%D0%B8%D0%BD%20%D1%84%D0%BE%D1%82%D0%BE&amp;img_url=http://imwerden.de/bilde/bunin.jpg&amp;pos=7&amp;uinfo=ww-1420-wh-708-fw-1195-fh-502-pd-1&amp;rpt=simag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uinfo=ww-1173-wh-585-fw-948-fh-448-pd-1&amp;p=4&amp;text=%D0%B1%D0%B0%D0%BD%D0%B4%D0%B5%D1%80%D0%BE%D0%B2%D1%86%D1%8B%20%D0%BD%D0%B0%20%D0%BC%D0%B0%D0%B9%D0%B4%D0%B0%D0%BD%D0%B5%20%D1%84%D0%BE%D1%82%D0%BE&amp;noreask=1&amp;pos=132&amp;rpt=simage&amp;lr=37&amp;img_url=http://gifakt.ru/wp-content/uploads/2013/12/60X9Z1r3eqg.jpg" TargetMode="External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МЫ </a:t>
            </a:r>
            <a:r>
              <a:rPr lang="ru-RU" dirty="0" err="1" smtClean="0"/>
              <a:t>ВМеСТЕ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3286124"/>
            <a:ext cx="5900734" cy="357187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«В сердце, в сознании людей Крым всегда был и остаётся неотъемлемой частью России. Эта убеждённость, основанная на правде и справедливости, была непоколебимой, передавалась из поколения в поколение, перед ней были бессильны и время, и обстоятельства, бессильны все драматические перемены, которые мы переживали, переживала наша страна в течение всего ХХ века». В.В. Путин март 2014 год.</a:t>
            </a:r>
            <a:endParaRPr lang="ru-RU" dirty="0"/>
          </a:p>
        </p:txBody>
      </p:sp>
      <p:pic>
        <p:nvPicPr>
          <p:cNvPr id="2051" name="Picture 3" descr="C:\Users\Романова Ольга\Pictures\iCAN35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71868" cy="2214544"/>
          </a:xfrm>
          <a:prstGeom prst="rect">
            <a:avLst/>
          </a:prstGeom>
          <a:noFill/>
        </p:spPr>
      </p:pic>
      <p:pic>
        <p:nvPicPr>
          <p:cNvPr id="2052" name="Picture 4" descr="C:\Users\Романова Ольга\Pictures\iCA8WD7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1" y="0"/>
            <a:ext cx="3500430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Аджимушкайские</a:t>
            </a:r>
            <a:r>
              <a:rPr lang="ru-RU" dirty="0" smtClean="0"/>
              <a:t> катакомбы</a:t>
            </a:r>
            <a:endParaRPr lang="ru-RU" dirty="0"/>
          </a:p>
        </p:txBody>
      </p:sp>
      <p:pic>
        <p:nvPicPr>
          <p:cNvPr id="40962" name="Picture 2" descr="C:\Users\Романова Ольга\Pictures\1355224987_smert-nemeckim-okupantam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142984"/>
            <a:ext cx="4643438" cy="2469429"/>
          </a:xfrm>
          <a:prstGeom prst="rect">
            <a:avLst/>
          </a:prstGeom>
          <a:noFill/>
        </p:spPr>
      </p:pic>
      <p:pic>
        <p:nvPicPr>
          <p:cNvPr id="40963" name="Picture 3" descr="C:\Users\Романова Ольга\Pictures\7409997y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2984"/>
            <a:ext cx="4595818" cy="3061964"/>
          </a:xfrm>
          <a:prstGeom prst="rect">
            <a:avLst/>
          </a:prstGeom>
          <a:noFill/>
        </p:spPr>
      </p:pic>
      <p:pic>
        <p:nvPicPr>
          <p:cNvPr id="40964" name="Picture 4" descr="C:\Users\Романова Ольга\Pictures\Vkhod-v-muze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71942"/>
            <a:ext cx="4214810" cy="2786058"/>
          </a:xfrm>
          <a:prstGeom prst="rect">
            <a:avLst/>
          </a:prstGeom>
          <a:noFill/>
        </p:spPr>
      </p:pic>
      <p:pic>
        <p:nvPicPr>
          <p:cNvPr id="40965" name="Picture 5" descr="C:\Users\Романова Ольга\Pictures\1276280516_i0133r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3462331"/>
            <a:ext cx="4929190" cy="3395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Освобождение Крыма</a:t>
            </a:r>
            <a:endParaRPr lang="ru-RU" dirty="0"/>
          </a:p>
        </p:txBody>
      </p:sp>
      <p:pic>
        <p:nvPicPr>
          <p:cNvPr id="38914" name="Picture 2" descr="C:\Users\Романова Ольга\Pictures\194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4357654" cy="5643578"/>
          </a:xfrm>
          <a:prstGeom prst="rect">
            <a:avLst/>
          </a:prstGeom>
          <a:noFill/>
        </p:spPr>
      </p:pic>
      <p:pic>
        <p:nvPicPr>
          <p:cNvPr id="38915" name="Picture 3" descr="C:\Users\Романова Ольга\Pictures\BkApBc3IMAAuC7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214422"/>
            <a:ext cx="4786314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Ялтинская конференция 1945 год.</a:t>
            </a:r>
            <a:endParaRPr lang="ru-RU" dirty="0"/>
          </a:p>
        </p:txBody>
      </p:sp>
      <p:pic>
        <p:nvPicPr>
          <p:cNvPr id="41987" name="Picture 3" descr="C:\Users\Романова Ольга\Pictures\6E04FA61-E920-443F-B880-3E328408AE79_mw1024_n_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600200"/>
            <a:ext cx="7072362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Уникальное многообразие культур и традиций разных народов</a:t>
            </a:r>
            <a:endParaRPr lang="ru-RU" dirty="0"/>
          </a:p>
        </p:txBody>
      </p:sp>
      <p:pic>
        <p:nvPicPr>
          <p:cNvPr id="2050" name="Picture 2" descr="C:\Users\Романова Ольга\Pictures\quQYi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736"/>
            <a:ext cx="2286016" cy="3000396"/>
          </a:xfrm>
          <a:prstGeom prst="rect">
            <a:avLst/>
          </a:prstGeom>
          <a:noFill/>
        </p:spPr>
      </p:pic>
      <p:pic>
        <p:nvPicPr>
          <p:cNvPr id="2052" name="Picture 4" descr="C:\Users\Романова Ольга\Pictures\86680157_1335891787_russkie —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1571612"/>
            <a:ext cx="4429156" cy="2714644"/>
          </a:xfrm>
          <a:prstGeom prst="rect">
            <a:avLst/>
          </a:prstGeom>
          <a:noFill/>
        </p:spPr>
      </p:pic>
      <p:pic>
        <p:nvPicPr>
          <p:cNvPr id="2053" name="Picture 5" descr="C:\Users\Романова Ольга\Pictures\0001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1500174"/>
            <a:ext cx="2357422" cy="2928958"/>
          </a:xfrm>
          <a:prstGeom prst="rect">
            <a:avLst/>
          </a:prstGeom>
          <a:noFill/>
        </p:spPr>
      </p:pic>
      <p:pic>
        <p:nvPicPr>
          <p:cNvPr id="2054" name="Picture 6" descr="C:\Users\Романова Ольга\Pictures\1235335344_45risrsryo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72008"/>
            <a:ext cx="3000364" cy="2285992"/>
          </a:xfrm>
          <a:prstGeom prst="rect">
            <a:avLst/>
          </a:prstGeom>
          <a:noFill/>
        </p:spPr>
      </p:pic>
      <p:pic>
        <p:nvPicPr>
          <p:cNvPr id="2055" name="Picture 7" descr="C:\Users\Романова Ольга\Pictures\0_3b7d0_8e809e89_X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4572007"/>
            <a:ext cx="2286016" cy="2386005"/>
          </a:xfrm>
          <a:prstGeom prst="rect">
            <a:avLst/>
          </a:prstGeom>
          <a:noFill/>
        </p:spPr>
      </p:pic>
      <p:pic>
        <p:nvPicPr>
          <p:cNvPr id="2056" name="Picture 8" descr="C:\Users\Романова Ольга\Pictures\87406622_large_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4572008"/>
            <a:ext cx="2143140" cy="2285992"/>
          </a:xfrm>
          <a:prstGeom prst="rect">
            <a:avLst/>
          </a:prstGeom>
          <a:noFill/>
        </p:spPr>
      </p:pic>
      <p:pic>
        <p:nvPicPr>
          <p:cNvPr id="2057" name="Picture 9" descr="C:\Users\Романова Ольга\Pictures\272118022_87ce04a83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5140" y="4500570"/>
            <a:ext cx="2071670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Русские писатели и Крым</a:t>
            </a:r>
            <a:endParaRPr lang="ru-RU" dirty="0"/>
          </a:p>
        </p:txBody>
      </p:sp>
      <p:pic>
        <p:nvPicPr>
          <p:cNvPr id="3074" name="Picture 2" descr="C:\Users\Романова Ольга\Pictures\0409150949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1500198" cy="1571636"/>
          </a:xfrm>
          <a:prstGeom prst="rect">
            <a:avLst/>
          </a:prstGeom>
          <a:noFill/>
        </p:spPr>
      </p:pic>
      <p:pic>
        <p:nvPicPr>
          <p:cNvPr id="3075" name="Picture 3" descr="C:\Users\Романова Ольга\Pictures\1244033228_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2571744"/>
            <a:ext cx="1571636" cy="1608507"/>
          </a:xfrm>
          <a:prstGeom prst="rect">
            <a:avLst/>
          </a:prstGeom>
          <a:noFill/>
        </p:spPr>
      </p:pic>
      <p:pic>
        <p:nvPicPr>
          <p:cNvPr id="3077" name="Picture 5" descr="http://crimeanbook.com/images/product_images/popup_images/3965_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1285860"/>
            <a:ext cx="1357322" cy="1571636"/>
          </a:xfrm>
          <a:prstGeom prst="rect">
            <a:avLst/>
          </a:prstGeom>
          <a:noFill/>
        </p:spPr>
      </p:pic>
      <p:pic>
        <p:nvPicPr>
          <p:cNvPr id="3079" name="Picture 7" descr="http://allforchildren.ru/poetry/img/author052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2428868"/>
            <a:ext cx="1714512" cy="1643074"/>
          </a:xfrm>
          <a:prstGeom prst="rect">
            <a:avLst/>
          </a:prstGeom>
          <a:noFill/>
        </p:spPr>
      </p:pic>
      <p:pic>
        <p:nvPicPr>
          <p:cNvPr id="3082" name="Picture 10" descr="C:\Users\Романова Ольга\Pictures\1_1_138247531021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7950" y="1214422"/>
            <a:ext cx="1500198" cy="1643074"/>
          </a:xfrm>
          <a:prstGeom prst="rect">
            <a:avLst/>
          </a:prstGeom>
          <a:noFill/>
        </p:spPr>
      </p:pic>
      <p:pic>
        <p:nvPicPr>
          <p:cNvPr id="3084" name="Picture 12" descr="http://im0-tub-ru.yandex.net/i?id=508880244-65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15272" y="2500306"/>
            <a:ext cx="1428728" cy="1643074"/>
          </a:xfrm>
          <a:prstGeom prst="rect">
            <a:avLst/>
          </a:prstGeom>
          <a:noFill/>
        </p:spPr>
      </p:pic>
      <p:pic>
        <p:nvPicPr>
          <p:cNvPr id="3086" name="Picture 14" descr="http://moole.ru/uploads/posts/2011-12/1324575682_3-4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15074" y="4500570"/>
            <a:ext cx="1714512" cy="1785950"/>
          </a:xfrm>
          <a:prstGeom prst="rect">
            <a:avLst/>
          </a:prstGeom>
          <a:noFill/>
        </p:spPr>
      </p:pic>
      <p:pic>
        <p:nvPicPr>
          <p:cNvPr id="3088" name="Picture 16" descr="http://im3-tub-ru.yandex.net/i?id=347856181-40-72&amp;n=21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714752"/>
            <a:ext cx="1571636" cy="1785940"/>
          </a:xfrm>
          <a:prstGeom prst="rect">
            <a:avLst/>
          </a:prstGeom>
          <a:noFill/>
        </p:spPr>
      </p:pic>
      <p:pic>
        <p:nvPicPr>
          <p:cNvPr id="3090" name="Picture 18" descr="http://im0-tub-ru.yandex.net/i?id=14000756-43-72&amp;n=21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28794" y="5000636"/>
            <a:ext cx="1500198" cy="1714512"/>
          </a:xfrm>
          <a:prstGeom prst="rect">
            <a:avLst/>
          </a:prstGeom>
          <a:noFill/>
        </p:spPr>
      </p:pic>
      <p:pic>
        <p:nvPicPr>
          <p:cNvPr id="3092" name="Picture 20" descr="http://im1-tub-ru.yandex.net/i?id=159753453-24-72&amp;n=21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857620" y="4357694"/>
            <a:ext cx="1428760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Н.С. Хрущев передал Крым Украине.</a:t>
            </a:r>
            <a:endParaRPr lang="ru-RU" dirty="0"/>
          </a:p>
        </p:txBody>
      </p:sp>
      <p:pic>
        <p:nvPicPr>
          <p:cNvPr id="43010" name="Picture 2" descr="C:\Users\Романова Ольга\Pictures\a7940f4e89a7833b4ae0313498d0e28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30400"/>
            <a:ext cx="6096000" cy="404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Распад СССР 1991 год.</a:t>
            </a:r>
            <a:endParaRPr lang="ru-RU" dirty="0"/>
          </a:p>
        </p:txBody>
      </p:sp>
      <p:pic>
        <p:nvPicPr>
          <p:cNvPr id="44034" name="Picture 2" descr="C:\Users\Романова Ольга\Pictures\129415351458417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784" y="1600200"/>
            <a:ext cx="7400432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Крым в составе Украины 1991 -2014 гг.</a:t>
            </a:r>
            <a:endParaRPr lang="ru-RU" dirty="0"/>
          </a:p>
        </p:txBody>
      </p:sp>
      <p:pic>
        <p:nvPicPr>
          <p:cNvPr id="45058" name="Picture 2" descr="C:\Users\Романова Ольга\Pictures\1235035625_1145487_2009021910365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85926"/>
            <a:ext cx="3048000" cy="2286000"/>
          </a:xfrm>
          <a:prstGeom prst="rect">
            <a:avLst/>
          </a:prstGeom>
          <a:noFill/>
        </p:spPr>
      </p:pic>
      <p:pic>
        <p:nvPicPr>
          <p:cNvPr id="45059" name="Picture 3" descr="C:\Users\Романова Ольга\Pictures\701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571612"/>
            <a:ext cx="3116275" cy="2643206"/>
          </a:xfrm>
          <a:prstGeom prst="rect">
            <a:avLst/>
          </a:prstGeom>
          <a:noFill/>
        </p:spPr>
      </p:pic>
      <p:pic>
        <p:nvPicPr>
          <p:cNvPr id="45060" name="Picture 4" descr="C:\Users\Романова Ольга\Pictures\002756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286232"/>
            <a:ext cx="2428860" cy="2571768"/>
          </a:xfrm>
          <a:prstGeom prst="rect">
            <a:avLst/>
          </a:prstGeom>
          <a:noFill/>
        </p:spPr>
      </p:pic>
      <p:pic>
        <p:nvPicPr>
          <p:cNvPr id="45061" name="Picture 5" descr="C:\Users\Романова Ольга\Pictures\art_44537 — коп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56000" y="2667000"/>
            <a:ext cx="2032000" cy="1524000"/>
          </a:xfrm>
          <a:prstGeom prst="rect">
            <a:avLst/>
          </a:prstGeom>
          <a:noFill/>
        </p:spPr>
      </p:pic>
      <p:pic>
        <p:nvPicPr>
          <p:cNvPr id="45062" name="Picture 6" descr="C:\Users\Романова Ольга\Pictures\0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4419600"/>
            <a:ext cx="2071702" cy="2438400"/>
          </a:xfrm>
          <a:prstGeom prst="rect">
            <a:avLst/>
          </a:prstGeom>
          <a:noFill/>
        </p:spPr>
      </p:pic>
      <p:pic>
        <p:nvPicPr>
          <p:cNvPr id="45064" name="Picture 8" descr="http://dlm11.meta.ua/pic/0/97/100/8ZCV_VdYpU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7752" y="4429132"/>
            <a:ext cx="4286248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ВМЕСТЕ</a:t>
            </a:r>
            <a:endParaRPr lang="ru-RU" dirty="0"/>
          </a:p>
        </p:txBody>
      </p:sp>
      <p:pic>
        <p:nvPicPr>
          <p:cNvPr id="48130" name="Picture 2" descr="C:\Users\Романова Ольга\Pictures\ee67dfd3d1a607be81437ec8a6ba505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071546"/>
            <a:ext cx="4857752" cy="3786214"/>
          </a:xfrm>
          <a:prstGeom prst="rect">
            <a:avLst/>
          </a:prstGeom>
          <a:noFill/>
        </p:spPr>
      </p:pic>
      <p:pic>
        <p:nvPicPr>
          <p:cNvPr id="48131" name="Picture 3" descr="C:\Users\Романова Ольга\Pictures\PR201403180910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71546"/>
            <a:ext cx="4286248" cy="3786214"/>
          </a:xfrm>
          <a:prstGeom prst="rect">
            <a:avLst/>
          </a:prstGeom>
          <a:noFill/>
        </p:spPr>
      </p:pic>
      <p:pic>
        <p:nvPicPr>
          <p:cNvPr id="48132" name="Picture 4" descr="C:\Users\Романова Ольга\Pictures\2709585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86322"/>
            <a:ext cx="9144000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Возвращение Крыма. Весна 2014 год.</a:t>
            </a:r>
            <a:endParaRPr lang="ru-RU" dirty="0"/>
          </a:p>
        </p:txBody>
      </p:sp>
      <p:pic>
        <p:nvPicPr>
          <p:cNvPr id="47106" name="Picture 2" descr="C:\Users\Романова Ольга\Pictures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6031" y="1600200"/>
            <a:ext cx="7051938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Крещение Руси. Владимир </a:t>
            </a:r>
            <a:r>
              <a:rPr lang="en-US" dirty="0" smtClean="0"/>
              <a:t>I </a:t>
            </a:r>
            <a:r>
              <a:rPr lang="ru-RU" dirty="0" smtClean="0"/>
              <a:t>Святой.</a:t>
            </a:r>
            <a:endParaRPr lang="ru-RU" dirty="0"/>
          </a:p>
        </p:txBody>
      </p:sp>
      <p:pic>
        <p:nvPicPr>
          <p:cNvPr id="1026" name="Picture 2" descr="C:\Users\Романова Ольга\Pictures\vasnetsov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1394" y="1600200"/>
            <a:ext cx="6441211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/>
          </a:p>
        </p:txBody>
      </p:sp>
      <p:pic>
        <p:nvPicPr>
          <p:cNvPr id="1026" name="Picture 2" descr="C:\Users\Романова Ольга\Pictures\iCARG7PG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Крым 1783 год. Екатерина </a:t>
            </a:r>
            <a:r>
              <a:rPr lang="en-US" sz="4000" dirty="0" smtClean="0"/>
              <a:t>II </a:t>
            </a:r>
            <a:r>
              <a:rPr lang="ru-RU" sz="4000" dirty="0" smtClean="0"/>
              <a:t>и Григорий Потемкин – Таврический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25" name="Picture 1" descr="C:\Users\Романова Ольга\Pictures\Potyomkin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3530" y="1600200"/>
            <a:ext cx="3676939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Таврическая губерния.</a:t>
            </a:r>
            <a:endParaRPr lang="ru-RU" dirty="0"/>
          </a:p>
        </p:txBody>
      </p:sp>
      <p:pic>
        <p:nvPicPr>
          <p:cNvPr id="28674" name="Picture 2" descr="C:\Users\Романова Ольга\Pictures\5d04dd59a5c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9607" y="1600200"/>
            <a:ext cx="4844785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Крымская война 1853-1856 </a:t>
            </a:r>
            <a:endParaRPr lang="ru-RU" dirty="0"/>
          </a:p>
        </p:txBody>
      </p:sp>
      <p:pic>
        <p:nvPicPr>
          <p:cNvPr id="31746" name="Picture 2" descr="C:\Users\Романова Ольга\Pictures\admi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6725" y="1600200"/>
            <a:ext cx="6830549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Народные герои Крымской войны</a:t>
            </a:r>
            <a:endParaRPr lang="ru-RU" dirty="0"/>
          </a:p>
        </p:txBody>
      </p:sp>
      <p:pic>
        <p:nvPicPr>
          <p:cNvPr id="33794" name="Picture 2" descr="C:\Users\Романова Ольга\Pictures\6aded62f141a-e129183076517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500174"/>
            <a:ext cx="592455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Царская семья в Крыму. </a:t>
            </a:r>
            <a:endParaRPr lang="ru-RU" dirty="0"/>
          </a:p>
        </p:txBody>
      </p:sp>
      <p:pic>
        <p:nvPicPr>
          <p:cNvPr id="1026" name="Picture 2" descr="C:\Users\Романова Ольга\Pictures\rhjNW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778" y="1214422"/>
            <a:ext cx="4929222" cy="3143272"/>
          </a:xfrm>
          <a:prstGeom prst="rect">
            <a:avLst/>
          </a:prstGeom>
          <a:noFill/>
        </p:spPr>
      </p:pic>
      <p:pic>
        <p:nvPicPr>
          <p:cNvPr id="1027" name="Picture 3" descr="C:\Users\Романова Ольга\Pictures\95489463_large_4723908_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2984"/>
            <a:ext cx="4914900" cy="5715016"/>
          </a:xfrm>
          <a:prstGeom prst="rect">
            <a:avLst/>
          </a:prstGeom>
          <a:noFill/>
        </p:spPr>
      </p:pic>
      <p:pic>
        <p:nvPicPr>
          <p:cNvPr id="1028" name="Picture 4" descr="C:\Users\Романова Ольга\Pictures\2747760271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214818"/>
            <a:ext cx="4286248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Крым в Гражданскую войну</a:t>
            </a:r>
            <a:endParaRPr lang="ru-RU" dirty="0"/>
          </a:p>
        </p:txBody>
      </p:sp>
      <p:pic>
        <p:nvPicPr>
          <p:cNvPr id="36866" name="Picture 2" descr="C:\Users\Романова Ольга\Pictures\008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142984"/>
            <a:ext cx="3331504" cy="4708525"/>
          </a:xfrm>
          <a:prstGeom prst="rect">
            <a:avLst/>
          </a:prstGeom>
          <a:noFill/>
        </p:spPr>
      </p:pic>
      <p:pic>
        <p:nvPicPr>
          <p:cNvPr id="36867" name="Picture 3" descr="C:\Users\Романова Ольга\Pictures\3b9cd25201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5" y="5357826"/>
            <a:ext cx="4000528" cy="1500174"/>
          </a:xfrm>
          <a:prstGeom prst="rect">
            <a:avLst/>
          </a:prstGeom>
          <a:noFill/>
        </p:spPr>
      </p:pic>
      <p:pic>
        <p:nvPicPr>
          <p:cNvPr id="36868" name="Picture 4" descr="C:\Users\Романова Ольга\Pictures\27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500570"/>
            <a:ext cx="3500462" cy="2357430"/>
          </a:xfrm>
          <a:prstGeom prst="rect">
            <a:avLst/>
          </a:prstGeom>
          <a:noFill/>
        </p:spPr>
      </p:pic>
      <p:pic>
        <p:nvPicPr>
          <p:cNvPr id="36869" name="Picture 5" descr="C:\Users\Романова Ольга\Pictures\Mikhail_Vasilevich_Frunze_foto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1357299"/>
            <a:ext cx="2757484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Оборона Крыма 1941-1942 гг.</a:t>
            </a:r>
            <a:endParaRPr lang="ru-RU" dirty="0"/>
          </a:p>
        </p:txBody>
      </p:sp>
      <p:pic>
        <p:nvPicPr>
          <p:cNvPr id="39938" name="Picture 2" descr="C:\Users\Романова Ольга\Pictures\---194~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85860"/>
            <a:ext cx="3885490" cy="4708525"/>
          </a:xfrm>
          <a:prstGeom prst="rect">
            <a:avLst/>
          </a:prstGeom>
          <a:noFill/>
        </p:spPr>
      </p:pic>
      <p:pic>
        <p:nvPicPr>
          <p:cNvPr id="39939" name="Picture 3" descr="C:\Users\Романова Ольга\Pictures\0_136eb_2dc2c86a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6678" y="1357298"/>
            <a:ext cx="5167322" cy="3132689"/>
          </a:xfrm>
          <a:prstGeom prst="rect">
            <a:avLst/>
          </a:prstGeom>
          <a:noFill/>
        </p:spPr>
      </p:pic>
      <p:pic>
        <p:nvPicPr>
          <p:cNvPr id="39940" name="Picture 4" descr="C:\Users\Романова Ольга\Pictures\1391507414_5459169aq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4572008"/>
            <a:ext cx="5000628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354</TotalTime>
  <Words>1081</Words>
  <Application>Microsoft Office PowerPoint</Application>
  <PresentationFormat>Экран (4:3)</PresentationFormat>
  <Paragraphs>60</Paragraphs>
  <Slides>20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МЫ ВМеСТЕ</vt:lpstr>
      <vt:lpstr>Крещение Руси. Владимир I Святой.</vt:lpstr>
      <vt:lpstr>Крым 1783 год. Екатерина II и Григорий Потемкин – Таврический. </vt:lpstr>
      <vt:lpstr>Таврическая губерния.</vt:lpstr>
      <vt:lpstr>Крымская война 1853-1856 </vt:lpstr>
      <vt:lpstr>Народные герои Крымской войны</vt:lpstr>
      <vt:lpstr>Царская семья в Крыму. </vt:lpstr>
      <vt:lpstr>Крым в Гражданскую войну</vt:lpstr>
      <vt:lpstr>Оборона Крыма 1941-1942 гг.</vt:lpstr>
      <vt:lpstr>Аджимушкайские катакомбы</vt:lpstr>
      <vt:lpstr>Освобождение Крыма</vt:lpstr>
      <vt:lpstr>Ялтинская конференция 1945 год.</vt:lpstr>
      <vt:lpstr>Уникальное многообразие культур и традиций разных народов</vt:lpstr>
      <vt:lpstr>Русские писатели и Крым</vt:lpstr>
      <vt:lpstr>Н.С. Хрущев передал Крым Украине.</vt:lpstr>
      <vt:lpstr>Распад СССР 1991 год.</vt:lpstr>
      <vt:lpstr>Крым в составе Украины 1991 -2014 гг.</vt:lpstr>
      <vt:lpstr>МЫ ВМЕСТЕ</vt:lpstr>
      <vt:lpstr>Возвращение Крыма. Весна 2014 год.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ВМЕСТЕ. КРЫМ. ВОЗВРАЩЕНИЕ ДОМОЙ.</dc:title>
  <dc:creator>Романова Ольга</dc:creator>
  <cp:lastModifiedBy>205-1</cp:lastModifiedBy>
  <cp:revision>54</cp:revision>
  <dcterms:created xsi:type="dcterms:W3CDTF">2014-04-24T17:43:31Z</dcterms:created>
  <dcterms:modified xsi:type="dcterms:W3CDTF">2014-04-25T10:36:08Z</dcterms:modified>
</cp:coreProperties>
</file>